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3_C8648F78.xml" ContentType="application/vnd.ms-powerpoint.comments+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7" r:id="rId10"/>
    <p:sldId id="264" r:id="rId11"/>
    <p:sldId id="265" r:id="rId12"/>
    <p:sldId id="266" r:id="rId13"/>
    <p:sldId id="271" r:id="rId14"/>
    <p:sldId id="268" r:id="rId15"/>
    <p:sldId id="269"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authors.xml><?xml version="1.0" encoding="utf-8"?>
<p188:authorLst xmlns:a="http://schemas.openxmlformats.org/drawingml/2006/main" xmlns:r="http://schemas.openxmlformats.org/officeDocument/2006/relationships" xmlns:p188="http://schemas.microsoft.com/office/powerpoint/2018/8/main">
  <p188:author id="{B6470AE6-4B3F-0CD1-E202-68379F7FDA67}" name="Elena Montalvo" initials="EM" userId="1179a3bcb4f2197b"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8/10/relationships/authors" Target="authors.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ena Montalvo" userId="1179a3bcb4f2197b" providerId="LiveId" clId="{257CE57E-62EC-4BCD-BCE7-99E7A08406FB}"/>
    <pc:docChg chg="modSld">
      <pc:chgData name="Elena Montalvo" userId="1179a3bcb4f2197b" providerId="LiveId" clId="{257CE57E-62EC-4BCD-BCE7-99E7A08406FB}" dt="2023-03-21T03:36:35.618" v="6" actId="12"/>
      <pc:docMkLst>
        <pc:docMk/>
      </pc:docMkLst>
      <pc:sldChg chg="modSp mod">
        <pc:chgData name="Elena Montalvo" userId="1179a3bcb4f2197b" providerId="LiveId" clId="{257CE57E-62EC-4BCD-BCE7-99E7A08406FB}" dt="2023-03-21T03:36:35.618" v="6" actId="12"/>
        <pc:sldMkLst>
          <pc:docMk/>
          <pc:sldMk cId="4145693492" sldId="257"/>
        </pc:sldMkLst>
        <pc:spChg chg="mod">
          <ac:chgData name="Elena Montalvo" userId="1179a3bcb4f2197b" providerId="LiveId" clId="{257CE57E-62EC-4BCD-BCE7-99E7A08406FB}" dt="2023-03-21T03:36:35.618" v="6" actId="12"/>
          <ac:spMkLst>
            <pc:docMk/>
            <pc:sldMk cId="4145693492" sldId="257"/>
            <ac:spMk id="3" creationId="{E6172419-DCE3-6605-3C11-30093952EFF1}"/>
          </ac:spMkLst>
        </pc:spChg>
      </pc:sldChg>
    </pc:docChg>
  </pc:docChgLst>
</pc:chgInfo>
</file>

<file path=ppt/comments/modernComment_103_C8648F78.xml><?xml version="1.0" encoding="utf-8"?>
<p188:cmLst xmlns:a="http://schemas.openxmlformats.org/drawingml/2006/main" xmlns:r="http://schemas.openxmlformats.org/officeDocument/2006/relationships" xmlns:p188="http://schemas.microsoft.com/office/powerpoint/2018/8/main">
  <p188:cm id="{C205EC08-6ED7-41C0-8C63-7144EBE1101D}" authorId="{B6470AE6-4B3F-0CD1-E202-68379F7FDA67}" created="2023-03-20T04:14:58.416">
    <pc:sldMkLst xmlns:pc="http://schemas.microsoft.com/office/powerpoint/2013/main/command">
      <pc:docMk/>
      <pc:sldMk cId="3362033528" sldId="259"/>
    </pc:sldMkLst>
    <p188:txBody>
      <a:bodyPr/>
      <a:lstStyle/>
      <a:p>
        <a:r>
          <a:rPr lang="en-US"/>
          <a:t>Page 60 
</a:t>
        </a:r>
      </a:p>
    </p188:txBody>
  </p188:cm>
</p188:cmLst>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C43A76A3-ADC8-4477-8FC1-B9DD55D84908}" type="datetime1">
              <a:rPr lang="en-US" smtClean="0"/>
              <a:t>3/19/2023</a:t>
            </a:fld>
            <a:endParaRPr lang="en-US" dirty="0"/>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dirty="0"/>
          </a:p>
        </p:txBody>
      </p:sp>
    </p:spTree>
    <p:extLst>
      <p:ext uri="{BB962C8B-B14F-4D97-AF65-F5344CB8AC3E}">
        <p14:creationId xmlns:p14="http://schemas.microsoft.com/office/powerpoint/2010/main" val="5363325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D6762538-DC4D-4667-96E5-B3278DDF8B12}" type="datetime1">
              <a:rPr lang="en-US" smtClean="0"/>
              <a:t>3/19/2023</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420867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05880548-5C08-4BE3-B63E-F2BB63B0B00C}" type="datetime1">
              <a:rPr lang="en-US" smtClean="0"/>
              <a:t>3/19/2023</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62578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DE7F49BE-398D-479A-8A7E-5DDBCA61EDCB}" type="datetime1">
              <a:rPr lang="en-US" smtClean="0"/>
              <a:t>3/19/2023</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267762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77240" y="1709738"/>
            <a:ext cx="10570210"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77240" y="4589463"/>
            <a:ext cx="1057021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CCD0C193-4974-4A1F-9C63-07D595E30D66}" type="datetime1">
              <a:rPr lang="en-US" smtClean="0"/>
              <a:t>3/19/2023</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69298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701AA87F-28D4-4BF0-B81F-877A89DFD5AC}" type="datetime1">
              <a:rPr lang="en-US" smtClean="0"/>
              <a:t>3/19/2023</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233773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1812"/>
            <a:ext cx="5220335"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825749"/>
            <a:ext cx="5220335"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1812"/>
            <a:ext cx="5183188"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825749"/>
            <a:ext cx="5183188"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A8A9F1F3-208B-49A3-B337-9C8ACEB3E0E1}" type="datetime1">
              <a:rPr lang="en-US" smtClean="0"/>
              <a:t>3/19/2023</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9047725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a:xfrm>
            <a:off x="777240" y="365125"/>
            <a:ext cx="1065911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27AF6CA6-7293-4AA2-A0E0-A3BF4416E786}" type="datetime1">
              <a:rPr lang="en-US" smtClean="0"/>
              <a:t>3/19/2023</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5779662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98D87016-7BCD-46FB-8EE3-AB6C369108B4}" type="datetime1">
              <a:rPr lang="en-US" smtClean="0"/>
              <a:t>3/19/2023</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012387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2501900"/>
          </a:xfrm>
        </p:spPr>
        <p:txBody>
          <a:bodyPr anchor="b">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3092450"/>
            <a:ext cx="3994785" cy="27765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A1547011-1FFC-4EF8-9A2E-53B4AD2ADBD4}" type="datetime1">
              <a:rPr lang="en-US" smtClean="0"/>
              <a:t>3/19/2023</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5197723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77240" y="457200"/>
            <a:ext cx="3994785" cy="2505456"/>
          </a:xfrm>
        </p:spPr>
        <p:txBody>
          <a:bodyPr anchor="b"/>
          <a:lstStyle>
            <a:lvl1pPr>
              <a:defRPr sz="4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77240" y="3081275"/>
            <a:ext cx="3994785" cy="277977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9562EB47-45B4-4EF5-A743-B4885DD2F060}" type="datetime1">
              <a:rPr lang="en-US" smtClean="0"/>
              <a:t>3/19/2023</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755836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99B5B3C5-A599-465B-B2B9-866E8B2087CE}"/>
              </a:ext>
            </a:extLst>
          </p:cNvPr>
          <p:cNvSpPr/>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25C84982-7DD0-43B1-8A2D-BFA4DF1B4E60}"/>
              </a:ext>
            </a:extLst>
          </p:cNvPr>
          <p:cNvSpPr/>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8" name="Decorative Circles">
            <a:extLst>
              <a:ext uri="{FF2B5EF4-FFF2-40B4-BE49-F238E27FC236}">
                <a16:creationId xmlns:a16="http://schemas.microsoft.com/office/drawing/2014/main" id="{1D912E1C-3BBA-42F0-A3EE-FEC382E7230A}"/>
              </a:ext>
            </a:extLst>
          </p:cNvPr>
          <p:cNvGrpSpPr/>
          <p:nvPr/>
        </p:nvGrpSpPr>
        <p:grpSpPr>
          <a:xfrm>
            <a:off x="-1" y="-1"/>
            <a:ext cx="12192001" cy="6858001"/>
            <a:chOff x="-1" y="-1"/>
            <a:chExt cx="12192001" cy="6858001"/>
          </a:xfrm>
        </p:grpSpPr>
        <p:sp>
          <p:nvSpPr>
            <p:cNvPr id="21" name="Oval 20">
              <a:extLst>
                <a:ext uri="{FF2B5EF4-FFF2-40B4-BE49-F238E27FC236}">
                  <a16:creationId xmlns:a16="http://schemas.microsoft.com/office/drawing/2014/main" id="{2FEEAC76-E273-46A8-8F8E-CE59860FE70D}"/>
                </a:ext>
              </a:extLst>
            </p:cNvPr>
            <p:cNvSpPr/>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594A0E-9400-45AD-A431-1DA1C0B28966}"/>
                </a:ext>
              </a:extLst>
            </p:cNvPr>
            <p:cNvSpPr/>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0916D6C-D32F-42B6-8512-CD5EDB8F2B9B}"/>
                </a:ext>
              </a:extLst>
            </p:cNvPr>
            <p:cNvSpPr/>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834846D-59C6-40F4-907C-F1A4689B58F1}"/>
                </a:ext>
              </a:extLst>
            </p:cNvPr>
            <p:cNvSpPr/>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5A257CDF-2E36-4DC7-8EE4-5CD8F8ECAC87}"/>
                </a:ext>
              </a:extLst>
            </p:cNvPr>
            <p:cNvSpPr/>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D5B26E0E-A115-4AE2-82D8-76BB93CC494F}"/>
                </a:ext>
              </a:extLst>
            </p:cNvPr>
            <p:cNvSpPr/>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55058DB-7E01-4E95-BF59-983AA1BBB38E}"/>
                </a:ext>
              </a:extLst>
            </p:cNvPr>
            <p:cNvSpPr/>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810F7E2-23F3-44D6-B09E-71E556536052}"/>
                </a:ext>
              </a:extLst>
            </p:cNvPr>
            <p:cNvSpPr/>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59D5C391-E1DB-410A-A78C-ED3BBDFF0758}"/>
                </a:ext>
              </a:extLst>
            </p:cNvPr>
            <p:cNvSpPr/>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77C4944D-9373-4283-BCAA-927A0316659E}"/>
                </a:ext>
              </a:extLst>
            </p:cNvPr>
            <p:cNvSpPr/>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6804C521-2D9F-4CE4-AFD3-D4F1551FEC6A}"/>
                </a:ext>
              </a:extLst>
            </p:cNvPr>
            <p:cNvSpPr/>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6" name="Freeform: Shape 55">
              <a:extLst>
                <a:ext uri="{FF2B5EF4-FFF2-40B4-BE49-F238E27FC236}">
                  <a16:creationId xmlns:a16="http://schemas.microsoft.com/office/drawing/2014/main" id="{755AC65C-13EF-4182-AA3C-62BE165CC033}"/>
                </a:ext>
              </a:extLst>
            </p:cNvPr>
            <p:cNvSpPr/>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8" name="Freeform: Shape 57">
              <a:extLst>
                <a:ext uri="{FF2B5EF4-FFF2-40B4-BE49-F238E27FC236}">
                  <a16:creationId xmlns:a16="http://schemas.microsoft.com/office/drawing/2014/main" id="{E40DA8D2-FA4B-4282-9D44-48C27B63A153}"/>
                </a:ext>
              </a:extLst>
            </p:cNvPr>
            <p:cNvSpPr/>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10" name="Oval 9">
              <a:extLst>
                <a:ext uri="{FF2B5EF4-FFF2-40B4-BE49-F238E27FC236}">
                  <a16:creationId xmlns:a16="http://schemas.microsoft.com/office/drawing/2014/main" id="{99065014-CB18-414D-A527-31ECC45700AB}"/>
                </a:ext>
              </a:extLst>
            </p:cNvPr>
            <p:cNvSpPr/>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8F39E27A-56C1-4328-8DF1-2DA147C78483}"/>
                </a:ext>
              </a:extLst>
            </p:cNvPr>
            <p:cNvSpPr/>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0" y="6488268"/>
            <a:ext cx="2743200" cy="233209"/>
          </a:xfrm>
          <a:prstGeom prst="rect">
            <a:avLst/>
          </a:prstGeom>
        </p:spPr>
        <p:txBody>
          <a:bodyPr vert="horz" lIns="91440" tIns="45720" rIns="91440" bIns="45720" rtlCol="0" anchor="ctr"/>
          <a:lstStyle>
            <a:lvl1pPr algn="l">
              <a:defRPr sz="1000">
                <a:solidFill>
                  <a:schemeClr val="tx1">
                    <a:tint val="75000"/>
                  </a:schemeClr>
                </a:solidFill>
              </a:defRPr>
            </a:lvl1pPr>
          </a:lstStyle>
          <a:p>
            <a:fld id="{4A8D24A4-5FEC-4062-8995-EB21925B3B40}" type="datetime1">
              <a:rPr lang="en-US" smtClean="0"/>
              <a:t>3/19/2023</a:t>
            </a:fld>
            <a:endParaRPr lang="en-US" sz="1000"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sz="1000"/>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93150" y="6488268"/>
            <a:ext cx="2743200" cy="233209"/>
          </a:xfrm>
          <a:prstGeom prst="rect">
            <a:avLst/>
          </a:prstGeom>
        </p:spPr>
        <p:txBody>
          <a:bodyPr vert="horz" lIns="91440" tIns="45720" rIns="91440" bIns="45720" rtlCol="0" anchor="ctr"/>
          <a:lstStyle>
            <a:lvl1pPr algn="r">
              <a:defRPr sz="1000">
                <a:solidFill>
                  <a:schemeClr val="tx1">
                    <a:tint val="75000"/>
                  </a:schemeClr>
                </a:solidFill>
              </a:defRPr>
            </a:lvl1pPr>
          </a:lstStyle>
          <a:p>
            <a:fld id="{35747434-7036-48DB-A148-6B3D8EE75CDA}" type="slidenum">
              <a:rPr lang="en-US" smtClean="0"/>
              <a:pPr/>
              <a:t>‹#›</a:t>
            </a:fld>
            <a:endParaRPr lang="en-US" sz="1000" dirty="0"/>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0" y="365125"/>
            <a:ext cx="1065911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0" y="1825625"/>
            <a:ext cx="1065911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3336145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tx2">
            <a:lumMod val="75000"/>
            <a:lumOff val="25000"/>
          </a:schemeClr>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file:///C:\Users\elena\Downloads\h3lis331dl.pdf" TargetMode="External"/><Relationship Id="rId2" Type="http://schemas.openxmlformats.org/officeDocument/2006/relationships/hyperlink" Target="file:///C:\Users\elena\Downloads\SparkFun_6DoF_ISM330DHCX_Arduino_Library-main\SparkFun_6DoF_ISM330DHCX_Arduino_Library-main\Documentation\ism330dhcx.pdf"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youtube.com/watch?v=uRnM-tbyy1I" TargetMode="External"/><Relationship Id="rId2" Type="http://schemas.microsoft.com/office/2018/10/relationships/comments" Target="../comments/modernComment_103_C8648F7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55D20674-CF0C-4687-81B6-A613F871AF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16" name="Video 15" descr="Line And Dots">
            <a:extLst>
              <a:ext uri="{FF2B5EF4-FFF2-40B4-BE49-F238E27FC236}">
                <a16:creationId xmlns:a16="http://schemas.microsoft.com/office/drawing/2014/main" id="{B5AE90B0-6962-B4D5-3C62-21E7359CD27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83"/>
          <a:stretch/>
        </p:blipFill>
        <p:spPr>
          <a:xfrm>
            <a:off x="20" y="10"/>
            <a:ext cx="12191980" cy="6857990"/>
          </a:xfrm>
          <a:prstGeom prst="rect">
            <a:avLst/>
          </a:prstGeom>
        </p:spPr>
      </p:pic>
      <p:sp>
        <p:nvSpPr>
          <p:cNvPr id="18" name="Oval 10">
            <a:extLst>
              <a:ext uri="{FF2B5EF4-FFF2-40B4-BE49-F238E27FC236}">
                <a16:creationId xmlns:a16="http://schemas.microsoft.com/office/drawing/2014/main" id="{C2BD3211-5B9B-40DA-8BD0-C3426AE78C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9872" y="0"/>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D8121B6-45E6-447F-87B8-58EDD064E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8414" y="63468"/>
            <a:ext cx="56114" cy="56114"/>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FC95B8E3-CBB0-4A5C-B65B-59C12D44B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2370" y="655738"/>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0EA710C0-F536-4B31-8D0F-28E2F0893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9769" y="579797"/>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11EB61F8-34CD-4251-9B31-59AB92843F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0824" y="374048"/>
            <a:ext cx="230878" cy="230878"/>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033FA5DB-69DC-4137-9264-5F838B9904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95468" y="971670"/>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E98D956-6B7A-4A94-B508-F7A30E6421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334" y="512240"/>
            <a:ext cx="703889" cy="703889"/>
          </a:xfrm>
          <a:prstGeom prst="ellipse">
            <a:avLst/>
          </a:prstGeom>
          <a:solidFill>
            <a:schemeClr val="accent3">
              <a:lumMod val="40000"/>
              <a:lumOff val="6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D6A3D2FC-6F98-4157-94A8-7D7FBD56E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41428" y="815149"/>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7AE16AB-F0AB-4AC3-BD8F-336B5D98CD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67435" y="1096664"/>
            <a:ext cx="405140" cy="405140"/>
          </a:xfrm>
          <a:prstGeom prst="ellipse">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C819BFF-25C5-425C-8CD1-789F7A30D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4" y="1840754"/>
            <a:ext cx="12188952" cy="501724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9CBE14-C3BC-58B3-5901-FE105486FFCD}"/>
              </a:ext>
            </a:extLst>
          </p:cNvPr>
          <p:cNvSpPr>
            <a:spLocks noGrp="1"/>
          </p:cNvSpPr>
          <p:nvPr>
            <p:ph type="ctrTitle"/>
          </p:nvPr>
        </p:nvSpPr>
        <p:spPr>
          <a:xfrm>
            <a:off x="777240" y="3688205"/>
            <a:ext cx="8731683" cy="1160465"/>
          </a:xfrm>
        </p:spPr>
        <p:txBody>
          <a:bodyPr anchor="b">
            <a:normAutofit/>
          </a:bodyPr>
          <a:lstStyle/>
          <a:p>
            <a:pPr algn="l"/>
            <a:r>
              <a:rPr lang="en-US" sz="6000" dirty="0">
                <a:solidFill>
                  <a:srgbClr val="FFFFFF"/>
                </a:solidFill>
              </a:rPr>
              <a:t>Sensor Fusion</a:t>
            </a:r>
          </a:p>
        </p:txBody>
      </p:sp>
      <p:sp>
        <p:nvSpPr>
          <p:cNvPr id="3" name="Subtitle 2">
            <a:extLst>
              <a:ext uri="{FF2B5EF4-FFF2-40B4-BE49-F238E27FC236}">
                <a16:creationId xmlns:a16="http://schemas.microsoft.com/office/drawing/2014/main" id="{A1DEB676-0B04-A091-4E11-B6A222AC7D51}"/>
              </a:ext>
            </a:extLst>
          </p:cNvPr>
          <p:cNvSpPr>
            <a:spLocks noGrp="1"/>
          </p:cNvSpPr>
          <p:nvPr>
            <p:ph type="subTitle" idx="1"/>
          </p:nvPr>
        </p:nvSpPr>
        <p:spPr>
          <a:xfrm>
            <a:off x="777240" y="5121835"/>
            <a:ext cx="8731683" cy="615577"/>
          </a:xfrm>
        </p:spPr>
        <p:txBody>
          <a:bodyPr anchor="t">
            <a:normAutofit/>
          </a:bodyPr>
          <a:lstStyle/>
          <a:p>
            <a:pPr algn="l"/>
            <a:endParaRPr lang="en-US" sz="2200">
              <a:solidFill>
                <a:srgbClr val="FFFFFF"/>
              </a:solidFill>
            </a:endParaRPr>
          </a:p>
        </p:txBody>
      </p:sp>
      <p:sp>
        <p:nvSpPr>
          <p:cNvPr id="31" name="Oval 30">
            <a:extLst>
              <a:ext uri="{FF2B5EF4-FFF2-40B4-BE49-F238E27FC236}">
                <a16:creationId xmlns:a16="http://schemas.microsoft.com/office/drawing/2014/main" id="{20BE49C6-06E3-4324-91A8-F25B7DA1D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66319" y="1989824"/>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578ABC8A-B58F-4AAE-8F6F-A07EB9D6D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30" y="2808040"/>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6167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6"/>
                                        </p:tgtEl>
                                      </p:cBhvr>
                                    </p:cmd>
                                  </p:childTnLst>
                                </p:cTn>
                              </p:par>
                            </p:childTnLst>
                          </p:cTn>
                        </p:par>
                      </p:childTnLst>
                    </p:cTn>
                  </p:par>
                </p:childTnLst>
              </p:cTn>
              <p:nextCondLst>
                <p:cond evt="onClick" delay="0">
                  <p:tgtEl>
                    <p:spTgt spid="16"/>
                  </p:tgtEl>
                </p:cond>
              </p:nextCondLst>
            </p:seq>
            <p:video>
              <p:cMediaNode mute="1">
                <p:cTn id="12" repeatCount="indefinite" fill="hold" display="0">
                  <p:stCondLst>
                    <p:cond delay="indefinite"/>
                  </p:stCondLst>
                </p:cTn>
                <p:tgtEl>
                  <p:spTgt spid="1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AF78B-0EBD-79DF-C8C8-89F4AB917484}"/>
              </a:ext>
            </a:extLst>
          </p:cNvPr>
          <p:cNvSpPr>
            <a:spLocks noGrp="1"/>
          </p:cNvSpPr>
          <p:nvPr>
            <p:ph type="title"/>
          </p:nvPr>
        </p:nvSpPr>
        <p:spPr/>
        <p:txBody>
          <a:bodyPr/>
          <a:lstStyle/>
          <a:p>
            <a:r>
              <a:rPr lang="en-US" dirty="0"/>
              <a:t>SLAVE0_CONFIG register</a:t>
            </a:r>
          </a:p>
        </p:txBody>
      </p:sp>
      <p:pic>
        <p:nvPicPr>
          <p:cNvPr id="4" name="Picture 3">
            <a:extLst>
              <a:ext uri="{FF2B5EF4-FFF2-40B4-BE49-F238E27FC236}">
                <a16:creationId xmlns:a16="http://schemas.microsoft.com/office/drawing/2014/main" id="{1E6D377A-77EF-E33E-D003-4461376071E1}"/>
              </a:ext>
            </a:extLst>
          </p:cNvPr>
          <p:cNvPicPr>
            <a:picLocks noChangeAspect="1"/>
          </p:cNvPicPr>
          <p:nvPr/>
        </p:nvPicPr>
        <p:blipFill>
          <a:blip r:embed="rId2"/>
          <a:stretch>
            <a:fillRect/>
          </a:stretch>
        </p:blipFill>
        <p:spPr>
          <a:xfrm>
            <a:off x="591542" y="1690688"/>
            <a:ext cx="11409957" cy="1247964"/>
          </a:xfrm>
          <a:prstGeom prst="rect">
            <a:avLst/>
          </a:prstGeom>
        </p:spPr>
      </p:pic>
      <p:sp>
        <p:nvSpPr>
          <p:cNvPr id="5" name="TextBox 4">
            <a:extLst>
              <a:ext uri="{FF2B5EF4-FFF2-40B4-BE49-F238E27FC236}">
                <a16:creationId xmlns:a16="http://schemas.microsoft.com/office/drawing/2014/main" id="{C1031160-A40D-7290-CD33-AA400F53BAAB}"/>
              </a:ext>
            </a:extLst>
          </p:cNvPr>
          <p:cNvSpPr txBox="1"/>
          <p:nvPr/>
        </p:nvSpPr>
        <p:spPr>
          <a:xfrm>
            <a:off x="591542" y="2932292"/>
            <a:ext cx="11409957" cy="2031325"/>
          </a:xfrm>
          <a:prstGeom prst="rect">
            <a:avLst/>
          </a:prstGeom>
          <a:noFill/>
        </p:spPr>
        <p:txBody>
          <a:bodyPr wrap="square">
            <a:spAutoFit/>
          </a:bodyPr>
          <a:lstStyle/>
          <a:p>
            <a:pPr marL="285750" indent="-285750">
              <a:buFont typeface="Arial" panose="020B0604020202020204" pitchFamily="34" charset="0"/>
              <a:buChar char="•"/>
            </a:pPr>
            <a:r>
              <a:rPr lang="en-US" dirty="0"/>
              <a:t>SHUB_ODR_[1:0] bits are used to configure the sensor hub output data rate when using internal trigger (accelerometer/gyroscope data-ready signals). The sensor hub output data rate can be configured to four possible values, limited by the ODR of the accelerometer and gyroscope sensors: </a:t>
            </a:r>
          </a:p>
          <a:p>
            <a:pPr marL="285750" indent="-285750">
              <a:buFont typeface="Arial" panose="020B0604020202020204" pitchFamily="34" charset="0"/>
              <a:buChar char="•"/>
            </a:pPr>
            <a:r>
              <a:rPr lang="en-US" dirty="0"/>
              <a:t>– 00b: 104 Hz; – 01b: 52 Hz; – 10b: 26 Hz; – 11b: 12.5 Hz.</a:t>
            </a:r>
          </a:p>
          <a:p>
            <a:pPr marL="285750" indent="-285750">
              <a:buFont typeface="Arial" panose="020B0604020202020204" pitchFamily="34" charset="0"/>
              <a:buChar char="•"/>
            </a:pPr>
            <a:r>
              <a:rPr lang="en-US" dirty="0"/>
              <a:t>BATCH_EXT_SENS_0_EN bit is used to enable the batching in FIFO of the external sensor associated to slave0</a:t>
            </a:r>
          </a:p>
          <a:p>
            <a:pPr marL="285750" indent="-285750">
              <a:buFont typeface="Arial" panose="020B0604020202020204" pitchFamily="34" charset="0"/>
              <a:buChar char="•"/>
            </a:pPr>
            <a:r>
              <a:rPr lang="en-US" dirty="0"/>
              <a:t>Slave0_numop[2:0] bits are dedicated to define the number of consecutive read operations to be performed on the first external sensor starting from the register address indicated in the SLV0_SUBADD register.</a:t>
            </a:r>
          </a:p>
        </p:txBody>
      </p:sp>
    </p:spTree>
    <p:extLst>
      <p:ext uri="{BB962C8B-B14F-4D97-AF65-F5344CB8AC3E}">
        <p14:creationId xmlns:p14="http://schemas.microsoft.com/office/powerpoint/2010/main" val="2405329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5523D-07CC-2CBA-778E-90A0844DFA0F}"/>
              </a:ext>
            </a:extLst>
          </p:cNvPr>
          <p:cNvSpPr>
            <a:spLocks noGrp="1"/>
          </p:cNvSpPr>
          <p:nvPr>
            <p:ph type="title"/>
          </p:nvPr>
        </p:nvSpPr>
        <p:spPr/>
        <p:txBody>
          <a:bodyPr/>
          <a:lstStyle/>
          <a:p>
            <a:r>
              <a:rPr lang="en-US" dirty="0"/>
              <a:t>First-in, first-out (FIFO) buffer</a:t>
            </a:r>
          </a:p>
        </p:txBody>
      </p:sp>
      <p:sp>
        <p:nvSpPr>
          <p:cNvPr id="3" name="Content Placeholder 2">
            <a:extLst>
              <a:ext uri="{FF2B5EF4-FFF2-40B4-BE49-F238E27FC236}">
                <a16:creationId xmlns:a16="http://schemas.microsoft.com/office/drawing/2014/main" id="{C0C13005-039A-E4D4-EE60-153503E7F8C8}"/>
              </a:ext>
            </a:extLst>
          </p:cNvPr>
          <p:cNvSpPr>
            <a:spLocks noGrp="1"/>
          </p:cNvSpPr>
          <p:nvPr>
            <p:ph idx="1"/>
          </p:nvPr>
        </p:nvSpPr>
        <p:spPr>
          <a:xfrm>
            <a:off x="777240" y="1825624"/>
            <a:ext cx="10659110" cy="4803775"/>
          </a:xfrm>
        </p:spPr>
        <p:txBody>
          <a:bodyPr>
            <a:normAutofit fontScale="77500" lnSpcReduction="20000"/>
          </a:bodyPr>
          <a:lstStyle/>
          <a:p>
            <a:pPr marL="0" indent="0">
              <a:buNone/>
            </a:pPr>
            <a:r>
              <a:rPr lang="en-US" dirty="0"/>
              <a:t>The ISM330DHCX embeds a 3 </a:t>
            </a:r>
            <a:r>
              <a:rPr lang="en-US" dirty="0" err="1"/>
              <a:t>kbyte</a:t>
            </a:r>
            <a:r>
              <a:rPr lang="en-US" dirty="0"/>
              <a:t> (up to 9 </a:t>
            </a:r>
            <a:r>
              <a:rPr lang="en-US" dirty="0" err="1"/>
              <a:t>kbyte</a:t>
            </a:r>
            <a:r>
              <a:rPr lang="en-US" dirty="0"/>
              <a:t> with the compression feature enabled) first-in</a:t>
            </a:r>
          </a:p>
          <a:p>
            <a:pPr marL="0" indent="0">
              <a:buNone/>
            </a:pPr>
            <a:r>
              <a:rPr lang="en-US" dirty="0"/>
              <a:t>The FIFO can be configured to store the following data:</a:t>
            </a:r>
          </a:p>
          <a:p>
            <a:pPr marL="0" indent="0">
              <a:buNone/>
            </a:pPr>
            <a:endParaRPr lang="en-US" dirty="0"/>
          </a:p>
          <a:p>
            <a:pPr marL="0" indent="0">
              <a:buNone/>
            </a:pPr>
            <a:r>
              <a:rPr lang="en-US" dirty="0"/>
              <a:t>Main sensors, which are physical sensors: </a:t>
            </a:r>
          </a:p>
          <a:p>
            <a:r>
              <a:rPr lang="en-US" dirty="0"/>
              <a:t> gyroscope sensor data;</a:t>
            </a:r>
          </a:p>
          <a:p>
            <a:r>
              <a:rPr lang="en-US" dirty="0"/>
              <a:t>accelerometer sensor data; </a:t>
            </a:r>
          </a:p>
          <a:p>
            <a:pPr marL="0" indent="0">
              <a:buNone/>
            </a:pPr>
            <a:r>
              <a:rPr lang="en-US" dirty="0"/>
              <a:t>Auxiliary sensors, which contain information of the status of the device:</a:t>
            </a:r>
          </a:p>
          <a:p>
            <a:r>
              <a:rPr lang="en-US" dirty="0"/>
              <a:t>timestamp data; </a:t>
            </a:r>
          </a:p>
          <a:p>
            <a:r>
              <a:rPr lang="en-US" dirty="0"/>
              <a:t>temperature sensor data;</a:t>
            </a:r>
          </a:p>
          <a:p>
            <a:pPr marL="0" indent="0">
              <a:buNone/>
            </a:pPr>
            <a:r>
              <a:rPr lang="en-US" dirty="0"/>
              <a:t>Virtual sensors: </a:t>
            </a:r>
          </a:p>
          <a:p>
            <a:r>
              <a:rPr lang="en-US" dirty="0"/>
              <a:t>external sensor (connected to sensor hub interface) data; </a:t>
            </a:r>
          </a:p>
          <a:p>
            <a:r>
              <a:rPr lang="en-US" dirty="0"/>
              <a:t>step counter (and associated timestamp) data.</a:t>
            </a:r>
          </a:p>
          <a:p>
            <a:endParaRPr lang="en-US" dirty="0"/>
          </a:p>
          <a:p>
            <a:pPr marL="0" indent="0">
              <a:buNone/>
            </a:pPr>
            <a:r>
              <a:rPr lang="en-US" dirty="0"/>
              <a:t>Saving the data in FIFO is based on FIFO words. A FIFO word is composed of :</a:t>
            </a:r>
          </a:p>
          <a:p>
            <a:r>
              <a:rPr lang="en-US" dirty="0"/>
              <a:t>tag, 1 byte </a:t>
            </a:r>
          </a:p>
          <a:p>
            <a:r>
              <a:rPr lang="en-US" dirty="0"/>
              <a:t>data, 6 bytes </a:t>
            </a:r>
          </a:p>
        </p:txBody>
      </p:sp>
    </p:spTree>
    <p:extLst>
      <p:ext uri="{BB962C8B-B14F-4D97-AF65-F5344CB8AC3E}">
        <p14:creationId xmlns:p14="http://schemas.microsoft.com/office/powerpoint/2010/main" val="804007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D4B30-BF3F-4D09-FB22-66FC6D26D934}"/>
              </a:ext>
            </a:extLst>
          </p:cNvPr>
          <p:cNvSpPr>
            <a:spLocks noGrp="1"/>
          </p:cNvSpPr>
          <p:nvPr>
            <p:ph type="title"/>
          </p:nvPr>
        </p:nvSpPr>
        <p:spPr/>
        <p:txBody>
          <a:bodyPr/>
          <a:lstStyle/>
          <a:p>
            <a:r>
              <a:rPr lang="en-US" dirty="0"/>
              <a:t>Six different FIFO operating modes </a:t>
            </a:r>
          </a:p>
        </p:txBody>
      </p:sp>
      <p:sp>
        <p:nvSpPr>
          <p:cNvPr id="3" name="Content Placeholder 2">
            <a:extLst>
              <a:ext uri="{FF2B5EF4-FFF2-40B4-BE49-F238E27FC236}">
                <a16:creationId xmlns:a16="http://schemas.microsoft.com/office/drawing/2014/main" id="{4ED16944-47ED-EB90-09E3-4BA2648A3318}"/>
              </a:ext>
            </a:extLst>
          </p:cNvPr>
          <p:cNvSpPr>
            <a:spLocks noGrp="1"/>
          </p:cNvSpPr>
          <p:nvPr>
            <p:ph idx="1"/>
          </p:nvPr>
        </p:nvSpPr>
        <p:spPr/>
        <p:txBody>
          <a:bodyPr/>
          <a:lstStyle/>
          <a:p>
            <a:pPr marL="0" indent="0">
              <a:buNone/>
            </a:pPr>
            <a:r>
              <a:rPr lang="en-US" dirty="0"/>
              <a:t>Bypass mode; </a:t>
            </a:r>
          </a:p>
          <a:p>
            <a:pPr marL="0" indent="0">
              <a:buNone/>
            </a:pPr>
            <a:r>
              <a:rPr lang="en-US" dirty="0"/>
              <a:t>FIFO mode;</a:t>
            </a:r>
          </a:p>
          <a:p>
            <a:pPr marL="0" indent="0">
              <a:buNone/>
            </a:pPr>
            <a:r>
              <a:rPr lang="en-US" dirty="0"/>
              <a:t> Continuous mode; </a:t>
            </a:r>
          </a:p>
          <a:p>
            <a:pPr marL="0" indent="0">
              <a:buNone/>
            </a:pPr>
            <a:r>
              <a:rPr lang="en-US" dirty="0"/>
              <a:t>Continuous-to-FIFO mode;</a:t>
            </a:r>
          </a:p>
          <a:p>
            <a:pPr marL="0" indent="0">
              <a:buNone/>
            </a:pPr>
            <a:r>
              <a:rPr lang="en-US" dirty="0"/>
              <a:t>Bypass-to-Continuous mode; </a:t>
            </a:r>
          </a:p>
          <a:p>
            <a:pPr marL="0" indent="0">
              <a:buNone/>
            </a:pPr>
            <a:r>
              <a:rPr lang="en-US" dirty="0"/>
              <a:t>Bypass-to-FIFO mode.</a:t>
            </a:r>
          </a:p>
        </p:txBody>
      </p:sp>
    </p:spTree>
    <p:extLst>
      <p:ext uri="{BB962C8B-B14F-4D97-AF65-F5344CB8AC3E}">
        <p14:creationId xmlns:p14="http://schemas.microsoft.com/office/powerpoint/2010/main" val="23720166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E1CCF-C459-684A-B265-ED0443C08200}"/>
              </a:ext>
            </a:extLst>
          </p:cNvPr>
          <p:cNvSpPr>
            <a:spLocks noGrp="1"/>
          </p:cNvSpPr>
          <p:nvPr>
            <p:ph type="title"/>
          </p:nvPr>
        </p:nvSpPr>
        <p:spPr/>
        <p:txBody>
          <a:bodyPr/>
          <a:lstStyle/>
          <a:p>
            <a:r>
              <a:rPr lang="en-US" dirty="0"/>
              <a:t>FIFO compression</a:t>
            </a:r>
          </a:p>
        </p:txBody>
      </p:sp>
      <p:sp>
        <p:nvSpPr>
          <p:cNvPr id="3" name="Content Placeholder 2">
            <a:extLst>
              <a:ext uri="{FF2B5EF4-FFF2-40B4-BE49-F238E27FC236}">
                <a16:creationId xmlns:a16="http://schemas.microsoft.com/office/drawing/2014/main" id="{F33061AE-F2B0-585A-1789-44341D3E4A33}"/>
              </a:ext>
            </a:extLst>
          </p:cNvPr>
          <p:cNvSpPr>
            <a:spLocks noGrp="1"/>
          </p:cNvSpPr>
          <p:nvPr>
            <p:ph idx="1"/>
          </p:nvPr>
        </p:nvSpPr>
        <p:spPr>
          <a:xfrm>
            <a:off x="777240" y="1395664"/>
            <a:ext cx="10659110" cy="5309936"/>
          </a:xfrm>
        </p:spPr>
        <p:txBody>
          <a:bodyPr>
            <a:normAutofit fontScale="92500" lnSpcReduction="10000"/>
          </a:bodyPr>
          <a:lstStyle/>
          <a:p>
            <a:pPr marL="0" indent="0">
              <a:buNone/>
            </a:pPr>
            <a:r>
              <a:rPr lang="en-US" sz="2400" dirty="0"/>
              <a:t>FIFO compression is an embedded algorithm that allows storing up to 3 times the number of accelerometer and gyroscope data in FIFO. The compression algorithm automatically analyzes the slope of the sensor waveform and applies the compression of data in FIFO on the basis of the slope (difference between two consecutive samples)</a:t>
            </a:r>
          </a:p>
          <a:p>
            <a:pPr marL="0" indent="0">
              <a:buNone/>
            </a:pPr>
            <a:r>
              <a:rPr lang="en-US" sz="2400" dirty="0"/>
              <a:t>1. Both accelerometer and gyroscope are batched in FIFO and max(ODR_XL, ODR_G) ≥ 1.66 kHz; </a:t>
            </a:r>
          </a:p>
          <a:p>
            <a:pPr marL="0" indent="0">
              <a:buNone/>
            </a:pPr>
            <a:r>
              <a:rPr lang="en-US" sz="2400" dirty="0"/>
              <a:t>2. Accelerometer only or gyroscope only is batched in FIFO and max(ODR_XL, ODR_G) ≥ 3.33 kHz. </a:t>
            </a:r>
          </a:p>
          <a:p>
            <a:pPr marL="0" indent="0">
              <a:buNone/>
            </a:pPr>
            <a:r>
              <a:rPr lang="en-US" sz="2400" dirty="0"/>
              <a:t>FIFO compression supports three different levels of compression: </a:t>
            </a:r>
          </a:p>
          <a:p>
            <a:pPr marL="0" indent="0">
              <a:buNone/>
            </a:pPr>
            <a:r>
              <a:rPr lang="en-US" sz="2400" dirty="0"/>
              <a:t>• NC, not compressed, if the difference between the actual and previous data is higher than 128 LSB: one sensor sample is stored in one FIFO word; </a:t>
            </a:r>
          </a:p>
          <a:p>
            <a:pPr marL="0" indent="0">
              <a:buNone/>
            </a:pPr>
            <a:r>
              <a:rPr lang="en-US" sz="2400" dirty="0"/>
              <a:t>• 2xC, low compression, if the difference between the actual and previous data between 16 and 128 LSB: two sensor samples are stored in one FIFO word; </a:t>
            </a:r>
          </a:p>
          <a:p>
            <a:pPr marL="0" indent="0">
              <a:buNone/>
            </a:pPr>
            <a:r>
              <a:rPr lang="en-US" sz="2400" dirty="0"/>
              <a:t>• 3xC, high compression, if the difference between the actual and previous data is less than 16 LSB: three sensor samples are stored in one FIFO word.</a:t>
            </a:r>
          </a:p>
        </p:txBody>
      </p:sp>
    </p:spTree>
    <p:extLst>
      <p:ext uri="{BB962C8B-B14F-4D97-AF65-F5344CB8AC3E}">
        <p14:creationId xmlns:p14="http://schemas.microsoft.com/office/powerpoint/2010/main" val="3871967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42C7B-5CB7-DF4A-DC1F-5CDE790D8284}"/>
              </a:ext>
            </a:extLst>
          </p:cNvPr>
          <p:cNvSpPr>
            <a:spLocks noGrp="1"/>
          </p:cNvSpPr>
          <p:nvPr>
            <p:ph type="title"/>
          </p:nvPr>
        </p:nvSpPr>
        <p:spPr/>
        <p:txBody>
          <a:bodyPr/>
          <a:lstStyle/>
          <a:p>
            <a:r>
              <a:rPr lang="en-US" dirty="0"/>
              <a:t>Auxiliary SPI modes </a:t>
            </a:r>
          </a:p>
        </p:txBody>
      </p:sp>
      <p:sp>
        <p:nvSpPr>
          <p:cNvPr id="3" name="Content Placeholder 2">
            <a:extLst>
              <a:ext uri="{FF2B5EF4-FFF2-40B4-BE49-F238E27FC236}">
                <a16:creationId xmlns:a16="http://schemas.microsoft.com/office/drawing/2014/main" id="{C27A01C8-FC21-0EF2-6660-065A2ECE7B8B}"/>
              </a:ext>
            </a:extLst>
          </p:cNvPr>
          <p:cNvSpPr>
            <a:spLocks noGrp="1"/>
          </p:cNvSpPr>
          <p:nvPr>
            <p:ph idx="1"/>
          </p:nvPr>
        </p:nvSpPr>
        <p:spPr/>
        <p:txBody>
          <a:bodyPr>
            <a:normAutofit/>
          </a:bodyPr>
          <a:lstStyle/>
          <a:p>
            <a:r>
              <a:rPr lang="en-US" sz="2800" dirty="0"/>
              <a:t>If Mode 4 is enabled (by setting the Mode4_EN bit of the CTRL1_OIS register to 1 and with gyroscope OIS chain enabled), the accelerometer output values are available at 6.66 kHz ODR through the Auxiliary SPI interface in addition to the gyroscope values. </a:t>
            </a:r>
          </a:p>
        </p:txBody>
      </p:sp>
      <p:pic>
        <p:nvPicPr>
          <p:cNvPr id="5" name="Picture 4">
            <a:extLst>
              <a:ext uri="{FF2B5EF4-FFF2-40B4-BE49-F238E27FC236}">
                <a16:creationId xmlns:a16="http://schemas.microsoft.com/office/drawing/2014/main" id="{81CB1C14-954F-3A48-3AD3-D4E7CDB0D1A2}"/>
              </a:ext>
            </a:extLst>
          </p:cNvPr>
          <p:cNvPicPr>
            <a:picLocks noChangeAspect="1"/>
          </p:cNvPicPr>
          <p:nvPr/>
        </p:nvPicPr>
        <p:blipFill>
          <a:blip r:embed="rId2"/>
          <a:stretch>
            <a:fillRect/>
          </a:stretch>
        </p:blipFill>
        <p:spPr>
          <a:xfrm>
            <a:off x="777239" y="3517382"/>
            <a:ext cx="10383819" cy="2054120"/>
          </a:xfrm>
          <a:prstGeom prst="rect">
            <a:avLst/>
          </a:prstGeom>
        </p:spPr>
      </p:pic>
    </p:spTree>
    <p:extLst>
      <p:ext uri="{BB962C8B-B14F-4D97-AF65-F5344CB8AC3E}">
        <p14:creationId xmlns:p14="http://schemas.microsoft.com/office/powerpoint/2010/main" val="16022377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1713B-9FD5-660C-21D1-B03D4DA389FA}"/>
              </a:ext>
            </a:extLst>
          </p:cNvPr>
          <p:cNvSpPr>
            <a:spLocks noGrp="1"/>
          </p:cNvSpPr>
          <p:nvPr>
            <p:ph type="title"/>
          </p:nvPr>
        </p:nvSpPr>
        <p:spPr/>
        <p:txBody>
          <a:bodyPr/>
          <a:lstStyle/>
          <a:p>
            <a:r>
              <a:rPr lang="en-US" dirty="0"/>
              <a:t>SPI</a:t>
            </a:r>
          </a:p>
        </p:txBody>
      </p:sp>
      <p:pic>
        <p:nvPicPr>
          <p:cNvPr id="5" name="Content Placeholder 4">
            <a:extLst>
              <a:ext uri="{FF2B5EF4-FFF2-40B4-BE49-F238E27FC236}">
                <a16:creationId xmlns:a16="http://schemas.microsoft.com/office/drawing/2014/main" id="{1F51955D-8462-C010-1534-A85741642E73}"/>
              </a:ext>
            </a:extLst>
          </p:cNvPr>
          <p:cNvPicPr>
            <a:picLocks noGrp="1" noChangeAspect="1"/>
          </p:cNvPicPr>
          <p:nvPr>
            <p:ph idx="1"/>
          </p:nvPr>
        </p:nvPicPr>
        <p:blipFill>
          <a:blip r:embed="rId2"/>
          <a:stretch>
            <a:fillRect/>
          </a:stretch>
        </p:blipFill>
        <p:spPr>
          <a:xfrm>
            <a:off x="1944171" y="2063969"/>
            <a:ext cx="8248700" cy="4306978"/>
          </a:xfrm>
        </p:spPr>
      </p:pic>
    </p:spTree>
    <p:extLst>
      <p:ext uri="{BB962C8B-B14F-4D97-AF65-F5344CB8AC3E}">
        <p14:creationId xmlns:p14="http://schemas.microsoft.com/office/powerpoint/2010/main" val="2890934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27030A-B734-ABD0-C62F-D689878E025C}"/>
              </a:ext>
            </a:extLst>
          </p:cNvPr>
          <p:cNvSpPr>
            <a:spLocks noGrp="1"/>
          </p:cNvSpPr>
          <p:nvPr>
            <p:ph type="title"/>
          </p:nvPr>
        </p:nvSpPr>
        <p:spPr/>
        <p:txBody>
          <a:bodyPr/>
          <a:lstStyle/>
          <a:p>
            <a:r>
              <a:rPr lang="en-US" dirty="0"/>
              <a:t>Filtering availability </a:t>
            </a:r>
          </a:p>
        </p:txBody>
      </p:sp>
      <p:sp>
        <p:nvSpPr>
          <p:cNvPr id="5" name="Text Placeholder 4">
            <a:extLst>
              <a:ext uri="{FF2B5EF4-FFF2-40B4-BE49-F238E27FC236}">
                <a16:creationId xmlns:a16="http://schemas.microsoft.com/office/drawing/2014/main" id="{A6C84F1C-1B12-5910-1175-49D8B28B28A2}"/>
              </a:ext>
            </a:extLst>
          </p:cNvPr>
          <p:cNvSpPr>
            <a:spLocks noGrp="1"/>
          </p:cNvSpPr>
          <p:nvPr>
            <p:ph type="body" idx="1"/>
          </p:nvPr>
        </p:nvSpPr>
        <p:spPr/>
        <p:txBody>
          <a:bodyPr/>
          <a:lstStyle/>
          <a:p>
            <a:r>
              <a:rPr lang="fr-FR" dirty="0"/>
              <a:t>Gyroscope </a:t>
            </a:r>
            <a:r>
              <a:rPr lang="fr-FR" dirty="0" err="1"/>
              <a:t>filtering</a:t>
            </a:r>
            <a:r>
              <a:rPr lang="fr-FR" dirty="0"/>
              <a:t> </a:t>
            </a:r>
            <a:r>
              <a:rPr lang="fr-FR" dirty="0" err="1"/>
              <a:t>chain</a:t>
            </a:r>
            <a:r>
              <a:rPr lang="fr-FR" dirty="0"/>
              <a:t> (Mode 3 / Mode 4)</a:t>
            </a:r>
            <a:endParaRPr lang="en-US" dirty="0"/>
          </a:p>
        </p:txBody>
      </p:sp>
      <p:pic>
        <p:nvPicPr>
          <p:cNvPr id="12" name="Content Placeholder 11">
            <a:extLst>
              <a:ext uri="{FF2B5EF4-FFF2-40B4-BE49-F238E27FC236}">
                <a16:creationId xmlns:a16="http://schemas.microsoft.com/office/drawing/2014/main" id="{196EBE15-2DEB-1F8F-2A37-D0109DF0EBA9}"/>
              </a:ext>
            </a:extLst>
          </p:cNvPr>
          <p:cNvPicPr>
            <a:picLocks noGrp="1" noChangeAspect="1"/>
          </p:cNvPicPr>
          <p:nvPr>
            <p:ph sz="half" idx="2"/>
          </p:nvPr>
        </p:nvPicPr>
        <p:blipFill>
          <a:blip r:embed="rId2"/>
          <a:stretch>
            <a:fillRect/>
          </a:stretch>
        </p:blipFill>
        <p:spPr>
          <a:xfrm>
            <a:off x="941493" y="3204573"/>
            <a:ext cx="4892464" cy="2606266"/>
          </a:xfrm>
        </p:spPr>
      </p:pic>
      <p:sp>
        <p:nvSpPr>
          <p:cNvPr id="7" name="Text Placeholder 6">
            <a:extLst>
              <a:ext uri="{FF2B5EF4-FFF2-40B4-BE49-F238E27FC236}">
                <a16:creationId xmlns:a16="http://schemas.microsoft.com/office/drawing/2014/main" id="{7E305C36-1C63-9E9E-464B-B21E24A2CAD4}"/>
              </a:ext>
            </a:extLst>
          </p:cNvPr>
          <p:cNvSpPr>
            <a:spLocks noGrp="1"/>
          </p:cNvSpPr>
          <p:nvPr>
            <p:ph type="body" sz="quarter" idx="3"/>
          </p:nvPr>
        </p:nvSpPr>
        <p:spPr/>
        <p:txBody>
          <a:bodyPr/>
          <a:lstStyle/>
          <a:p>
            <a:r>
              <a:rPr lang="en-US" dirty="0"/>
              <a:t>. Accelerometer filtering chain (Mode 4)</a:t>
            </a:r>
          </a:p>
        </p:txBody>
      </p:sp>
      <p:pic>
        <p:nvPicPr>
          <p:cNvPr id="14" name="Content Placeholder 13">
            <a:extLst>
              <a:ext uri="{FF2B5EF4-FFF2-40B4-BE49-F238E27FC236}">
                <a16:creationId xmlns:a16="http://schemas.microsoft.com/office/drawing/2014/main" id="{82E23104-C6F7-0BF5-7D7B-CA12FAA327A5}"/>
              </a:ext>
            </a:extLst>
          </p:cNvPr>
          <p:cNvPicPr>
            <a:picLocks noGrp="1" noChangeAspect="1"/>
          </p:cNvPicPr>
          <p:nvPr>
            <p:ph sz="quarter" idx="4"/>
          </p:nvPr>
        </p:nvPicPr>
        <p:blipFill>
          <a:blip r:embed="rId3"/>
          <a:stretch>
            <a:fillRect/>
          </a:stretch>
        </p:blipFill>
        <p:spPr>
          <a:xfrm>
            <a:off x="6358045" y="3600848"/>
            <a:ext cx="5079265" cy="2209991"/>
          </a:xfrm>
        </p:spPr>
      </p:pic>
    </p:spTree>
    <p:extLst>
      <p:ext uri="{BB962C8B-B14F-4D97-AF65-F5344CB8AC3E}">
        <p14:creationId xmlns:p14="http://schemas.microsoft.com/office/powerpoint/2010/main" val="197190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C0AB4-07C0-A0CF-63BB-51E1A2D30493}"/>
              </a:ext>
            </a:extLst>
          </p:cNvPr>
          <p:cNvSpPr>
            <a:spLocks noGrp="1"/>
          </p:cNvSpPr>
          <p:nvPr>
            <p:ph type="title"/>
          </p:nvPr>
        </p:nvSpPr>
        <p:spPr/>
        <p:txBody>
          <a:bodyPr/>
          <a:lstStyle/>
          <a:p>
            <a:r>
              <a:rPr lang="en-US" dirty="0"/>
              <a:t>Sensors</a:t>
            </a:r>
          </a:p>
        </p:txBody>
      </p:sp>
      <p:sp>
        <p:nvSpPr>
          <p:cNvPr id="3" name="Content Placeholder 2">
            <a:extLst>
              <a:ext uri="{FF2B5EF4-FFF2-40B4-BE49-F238E27FC236}">
                <a16:creationId xmlns:a16="http://schemas.microsoft.com/office/drawing/2014/main" id="{E6172419-DCE3-6605-3C11-30093952EFF1}"/>
              </a:ext>
            </a:extLst>
          </p:cNvPr>
          <p:cNvSpPr>
            <a:spLocks noGrp="1"/>
          </p:cNvSpPr>
          <p:nvPr>
            <p:ph idx="1"/>
          </p:nvPr>
        </p:nvSpPr>
        <p:spPr/>
        <p:txBody>
          <a:bodyPr/>
          <a:lstStyle/>
          <a:p>
            <a:r>
              <a:rPr lang="en-US" sz="2800" dirty="0">
                <a:hlinkClick r:id="rId2" action="ppaction://hlinkfile"/>
              </a:rPr>
              <a:t>The ISM330DHCX has a 3D accelerometer range of ±2/±4/±8/±16 g. The 3D gyroscope angular rate range of ±125/±250/±500/±1000/±2000/±4000 </a:t>
            </a:r>
            <a:r>
              <a:rPr lang="en-US" sz="2800" dirty="0" err="1">
                <a:hlinkClick r:id="rId2" action="ppaction://hlinkfile"/>
              </a:rPr>
              <a:t>dps</a:t>
            </a:r>
            <a:r>
              <a:rPr lang="en-US" sz="2800" dirty="0">
                <a:hlinkClick r:id="rId2" action="ppaction://hlinkfile"/>
              </a:rPr>
              <a:t>. </a:t>
            </a:r>
            <a:endParaRPr lang="en-US" sz="2800" dirty="0"/>
          </a:p>
          <a:p>
            <a:r>
              <a:rPr lang="en-US" sz="3200" dirty="0"/>
              <a:t>MMC5983MA</a:t>
            </a:r>
          </a:p>
          <a:p>
            <a:r>
              <a:rPr lang="en-US" sz="2800" dirty="0">
                <a:hlinkClick r:id="rId3" action="ppaction://hlinkfile"/>
              </a:rPr>
              <a:t>The H3LIS331DL is a high-g, low-power, high-performance 3-axis linear accelerometer.</a:t>
            </a:r>
            <a:endParaRPr lang="en-US" dirty="0"/>
          </a:p>
        </p:txBody>
      </p:sp>
    </p:spTree>
    <p:extLst>
      <p:ext uri="{BB962C8B-B14F-4D97-AF65-F5344CB8AC3E}">
        <p14:creationId xmlns:p14="http://schemas.microsoft.com/office/powerpoint/2010/main" val="4145693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DB5E8-2948-CC3B-C2CE-684C037A3D08}"/>
              </a:ext>
            </a:extLst>
          </p:cNvPr>
          <p:cNvSpPr>
            <a:spLocks noGrp="1"/>
          </p:cNvSpPr>
          <p:nvPr>
            <p:ph type="title"/>
          </p:nvPr>
        </p:nvSpPr>
        <p:spPr/>
        <p:txBody>
          <a:bodyPr/>
          <a:lstStyle/>
          <a:p>
            <a:r>
              <a:rPr lang="en-US" dirty="0"/>
              <a:t>Connection modes</a:t>
            </a:r>
          </a:p>
        </p:txBody>
      </p:sp>
      <p:sp>
        <p:nvSpPr>
          <p:cNvPr id="3" name="Content Placeholder 2">
            <a:extLst>
              <a:ext uri="{FF2B5EF4-FFF2-40B4-BE49-F238E27FC236}">
                <a16:creationId xmlns:a16="http://schemas.microsoft.com/office/drawing/2014/main" id="{D14A063D-98B2-8CDC-B9E3-7B75F77C1614}"/>
              </a:ext>
            </a:extLst>
          </p:cNvPr>
          <p:cNvSpPr>
            <a:spLocks noGrp="1"/>
          </p:cNvSpPr>
          <p:nvPr>
            <p:ph idx="1"/>
          </p:nvPr>
        </p:nvSpPr>
        <p:spPr>
          <a:xfrm>
            <a:off x="777240" y="1825624"/>
            <a:ext cx="10659110" cy="4788535"/>
          </a:xfrm>
        </p:spPr>
        <p:txBody>
          <a:bodyPr>
            <a:normAutofit/>
          </a:bodyPr>
          <a:lstStyle/>
          <a:p>
            <a:pPr marL="0" indent="0">
              <a:buNone/>
            </a:pPr>
            <a:r>
              <a:rPr lang="en-US" dirty="0"/>
              <a:t>The device offers four different connection modes, described in detail in this document: </a:t>
            </a:r>
          </a:p>
          <a:p>
            <a:pPr>
              <a:buFont typeface="Wingdings" panose="05000000000000000000" pitchFamily="2" charset="2"/>
              <a:buChar char="§"/>
            </a:pPr>
            <a:r>
              <a:rPr lang="en-US" dirty="0"/>
              <a:t>Mode 1: it is the connection mode enabled by default; I²C slave interface or SPI (3- / 4-wire) serial interface is available. </a:t>
            </a:r>
          </a:p>
          <a:p>
            <a:pPr>
              <a:buFont typeface="Wingdings" panose="05000000000000000000" pitchFamily="2" charset="2"/>
              <a:buChar char="§"/>
            </a:pPr>
            <a:r>
              <a:rPr lang="en-US" b="1" dirty="0"/>
              <a:t>Mode 2: it is the sensor hub mode; I²C slave interface or SPI (3- / 4-wire) serial interface and I²C interface master for external sensor connections are available. This connection mode is described in Section 7 Mode 2 - Sensor hub mode. </a:t>
            </a:r>
          </a:p>
          <a:p>
            <a:pPr>
              <a:buFont typeface="Wingdings" panose="05000000000000000000" pitchFamily="2" charset="2"/>
              <a:buChar char="§"/>
            </a:pPr>
            <a:r>
              <a:rPr lang="en-US" dirty="0"/>
              <a:t>Mode 3: in addition to the primary I²C slave interface or SPI (3- / 4-wire) serial interface, an auxiliary SPI (3- / 4-wire) serial interface for external device connections (i.e. camera module) is available for the gyroscope only. This connection mode is described in Section 8 Mode 3 and Mode 4 - Auxiliary SPI modes. </a:t>
            </a:r>
          </a:p>
          <a:p>
            <a:pPr>
              <a:buFont typeface="Wingdings" panose="05000000000000000000" pitchFamily="2" charset="2"/>
              <a:buChar char="§"/>
            </a:pPr>
            <a:r>
              <a:rPr lang="en-US" u="sng" dirty="0"/>
              <a:t> Mode 4: in addition to the primary I²C slave interface or SPI (3- / 4-wire) serial interface, an auxiliary SPI (3- / 4-wire) serial interface for external device connections is available for both gyroscope and accelerometer. This connection mode is described in Section 8 Mode 3 and Mode 4 - Auxiliary SPI modes. </a:t>
            </a:r>
          </a:p>
        </p:txBody>
      </p:sp>
    </p:spTree>
    <p:extLst>
      <p:ext uri="{BB962C8B-B14F-4D97-AF65-F5344CB8AC3E}">
        <p14:creationId xmlns:p14="http://schemas.microsoft.com/office/powerpoint/2010/main" val="26827732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8427DF8B-AF40-4916-BF81-7B4B1D6A06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6AE0E191-47BD-46BD-846E-E994713F2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a:extLst>
              <a:ext uri="{FF2B5EF4-FFF2-40B4-BE49-F238E27FC236}">
                <a16:creationId xmlns:a16="http://schemas.microsoft.com/office/drawing/2014/main" id="{48E8FF08-9EF8-7568-BD41-B41455E28473}"/>
              </a:ext>
            </a:extLst>
          </p:cNvPr>
          <p:cNvSpPr>
            <a:spLocks noGrp="1"/>
          </p:cNvSpPr>
          <p:nvPr>
            <p:ph type="title"/>
          </p:nvPr>
        </p:nvSpPr>
        <p:spPr>
          <a:xfrm>
            <a:off x="777240" y="777240"/>
            <a:ext cx="4606280" cy="1188720"/>
          </a:xfrm>
        </p:spPr>
        <p:txBody>
          <a:bodyPr anchor="b">
            <a:normAutofit/>
          </a:bodyPr>
          <a:lstStyle/>
          <a:p>
            <a:r>
              <a:rPr lang="en-US" sz="4400" dirty="0"/>
              <a:t>Sensor Hub</a:t>
            </a:r>
          </a:p>
        </p:txBody>
      </p:sp>
      <p:sp>
        <p:nvSpPr>
          <p:cNvPr id="3" name="Content Placeholder 2">
            <a:extLst>
              <a:ext uri="{FF2B5EF4-FFF2-40B4-BE49-F238E27FC236}">
                <a16:creationId xmlns:a16="http://schemas.microsoft.com/office/drawing/2014/main" id="{897FFC4A-6B97-48A7-96AF-1FB7486B8533}"/>
              </a:ext>
            </a:extLst>
          </p:cNvPr>
          <p:cNvSpPr>
            <a:spLocks noGrp="1"/>
          </p:cNvSpPr>
          <p:nvPr>
            <p:ph idx="1"/>
          </p:nvPr>
        </p:nvSpPr>
        <p:spPr>
          <a:xfrm>
            <a:off x="777240" y="2079329"/>
            <a:ext cx="5318760" cy="4097634"/>
          </a:xfrm>
        </p:spPr>
        <p:txBody>
          <a:bodyPr anchor="t">
            <a:normAutofit/>
          </a:bodyPr>
          <a:lstStyle/>
          <a:p>
            <a:r>
              <a:rPr lang="en-US" sz="1700" dirty="0"/>
              <a:t>sensor hub mode (Mode 2) up to 4 external sensors </a:t>
            </a:r>
          </a:p>
          <a:p>
            <a:r>
              <a:rPr lang="en-US" sz="1700" dirty="0"/>
              <a:t>sensor hub trigger signal can be synchronized with the accelerometer/gyroscope data-ready signal (up to 104 Hz)</a:t>
            </a:r>
          </a:p>
          <a:p>
            <a:r>
              <a:rPr lang="en-US" sz="1700" dirty="0"/>
              <a:t>If both the accelerometer and the gyroscope are in Power-Down mode, the sensor hub does not work. All external sensors have to be connected in parallel to the </a:t>
            </a:r>
            <a:r>
              <a:rPr lang="en-US" sz="1700" dirty="0" err="1"/>
              <a:t>SDx</a:t>
            </a:r>
            <a:r>
              <a:rPr lang="en-US" sz="1700" dirty="0"/>
              <a:t>/</a:t>
            </a:r>
            <a:r>
              <a:rPr lang="en-US" sz="1700" dirty="0" err="1"/>
              <a:t>SCx</a:t>
            </a:r>
            <a:r>
              <a:rPr lang="en-US" sz="1700" dirty="0"/>
              <a:t> pins of the device</a:t>
            </a:r>
          </a:p>
          <a:p>
            <a:pPr marL="0" indent="0">
              <a:buNone/>
            </a:pPr>
            <a:r>
              <a:rPr lang="en-US" sz="1700" dirty="0">
                <a:hlinkClick r:id="rId3"/>
              </a:rPr>
              <a:t>https://www.youtube.com/watch?v=uRnM-tbyy1I</a:t>
            </a:r>
            <a:r>
              <a:rPr lang="en-US" sz="1700" dirty="0"/>
              <a:t> </a:t>
            </a:r>
          </a:p>
          <a:p>
            <a:endParaRPr lang="en-US" sz="1700" dirty="0"/>
          </a:p>
          <a:p>
            <a:pPr marL="0" indent="0">
              <a:buNone/>
            </a:pPr>
            <a:endParaRPr lang="en-US" sz="1700" dirty="0"/>
          </a:p>
          <a:p>
            <a:endParaRPr lang="en-US" sz="1700" dirty="0"/>
          </a:p>
        </p:txBody>
      </p:sp>
      <p:sp>
        <p:nvSpPr>
          <p:cNvPr id="39" name="Oval 1">
            <a:extLst>
              <a:ext uri="{FF2B5EF4-FFF2-40B4-BE49-F238E27FC236}">
                <a16:creationId xmlns:a16="http://schemas.microsoft.com/office/drawing/2014/main" id="{D60DC0FE-B192-4898-9A42-DD3CA10611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75068" y="1214970"/>
            <a:ext cx="5716933" cy="5643030"/>
          </a:xfrm>
          <a:custGeom>
            <a:avLst/>
            <a:gdLst>
              <a:gd name="connsiteX0" fmla="*/ 3371933 w 5716933"/>
              <a:gd name="connsiteY0" fmla="*/ 0 h 5643030"/>
              <a:gd name="connsiteX1" fmla="*/ 5516795 w 5716933"/>
              <a:gd name="connsiteY1" fmla="*/ 769986 h 5643030"/>
              <a:gd name="connsiteX2" fmla="*/ 5716933 w 5716933"/>
              <a:gd name="connsiteY2" fmla="*/ 951883 h 5643030"/>
              <a:gd name="connsiteX3" fmla="*/ 5716933 w 5716933"/>
              <a:gd name="connsiteY3" fmla="*/ 5643030 h 5643030"/>
              <a:gd name="connsiteX4" fmla="*/ 884716 w 5716933"/>
              <a:gd name="connsiteY4" fmla="*/ 5643030 h 5643030"/>
              <a:gd name="connsiteX5" fmla="*/ 769986 w 5716933"/>
              <a:gd name="connsiteY5" fmla="*/ 5516796 h 5643030"/>
              <a:gd name="connsiteX6" fmla="*/ 0 w 5716933"/>
              <a:gd name="connsiteY6" fmla="*/ 3371933 h 5643030"/>
              <a:gd name="connsiteX7" fmla="*/ 3371933 w 5716933"/>
              <a:gd name="connsiteY7" fmla="*/ 0 h 5643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6933" h="5643030">
                <a:moveTo>
                  <a:pt x="3371933" y="0"/>
                </a:moveTo>
                <a:cubicBezTo>
                  <a:pt x="4186675" y="0"/>
                  <a:pt x="4933927" y="288960"/>
                  <a:pt x="5516795" y="769986"/>
                </a:cubicBezTo>
                <a:lnTo>
                  <a:pt x="5716933" y="951883"/>
                </a:lnTo>
                <a:lnTo>
                  <a:pt x="5716933" y="5643030"/>
                </a:lnTo>
                <a:lnTo>
                  <a:pt x="884716" y="5643030"/>
                </a:lnTo>
                <a:lnTo>
                  <a:pt x="769986" y="5516796"/>
                </a:lnTo>
                <a:cubicBezTo>
                  <a:pt x="288960" y="4933927"/>
                  <a:pt x="0" y="4186675"/>
                  <a:pt x="0" y="3371933"/>
                </a:cubicBezTo>
                <a:cubicBezTo>
                  <a:pt x="0" y="1509666"/>
                  <a:pt x="1509666" y="0"/>
                  <a:pt x="337193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nvGrpSpPr>
          <p:cNvPr id="41" name="decorative circles">
            <a:extLst>
              <a:ext uri="{FF2B5EF4-FFF2-40B4-BE49-F238E27FC236}">
                <a16:creationId xmlns:a16="http://schemas.microsoft.com/office/drawing/2014/main" id="{47154ABD-A760-4C29-A394-422706C2C0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08627" y="289695"/>
            <a:ext cx="5228154" cy="5966848"/>
            <a:chOff x="6008627" y="289695"/>
            <a:chExt cx="5228154" cy="5966848"/>
          </a:xfrm>
        </p:grpSpPr>
        <p:sp>
          <p:nvSpPr>
            <p:cNvPr id="42" name="Oval 41">
              <a:extLst>
                <a:ext uri="{FF2B5EF4-FFF2-40B4-BE49-F238E27FC236}">
                  <a16:creationId xmlns:a16="http://schemas.microsoft.com/office/drawing/2014/main" id="{87E907A3-04C3-40DF-AF5B-74DFD98587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43605" y="289695"/>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6C341F19-78FA-4078-B1AD-5E1646DD0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387281"/>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D6E0C6E1-CEDB-4511-B675-C5C48112E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790102"/>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C863F213-E875-41B8-A148-A90BCD837B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770340" y="674287"/>
              <a:ext cx="466441" cy="46644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26FF8E98-A1E7-49FB-95C2-4518E16B54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407667"/>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Picture 6" descr="Diagram&#10;&#10;Description automatically generated">
            <a:extLst>
              <a:ext uri="{FF2B5EF4-FFF2-40B4-BE49-F238E27FC236}">
                <a16:creationId xmlns:a16="http://schemas.microsoft.com/office/drawing/2014/main" id="{22D87CD8-09B9-EFD9-CECC-1E37B4D97B2D}"/>
              </a:ext>
            </a:extLst>
          </p:cNvPr>
          <p:cNvPicPr>
            <a:picLocks noChangeAspect="1"/>
          </p:cNvPicPr>
          <p:nvPr/>
        </p:nvPicPr>
        <p:blipFill>
          <a:blip r:embed="rId4"/>
          <a:stretch>
            <a:fillRect/>
          </a:stretch>
        </p:blipFill>
        <p:spPr>
          <a:xfrm>
            <a:off x="7899594" y="3104184"/>
            <a:ext cx="3536756" cy="2290049"/>
          </a:xfrm>
          <a:prstGeom prst="rect">
            <a:avLst/>
          </a:prstGeom>
        </p:spPr>
      </p:pic>
    </p:spTree>
    <p:extLst>
      <p:ext uri="{BB962C8B-B14F-4D97-AF65-F5344CB8AC3E}">
        <p14:creationId xmlns:p14="http://schemas.microsoft.com/office/powerpoint/2010/main" val="3362033528"/>
      </p:ext>
    </p:extLst>
  </p:cSld>
  <p:clrMapOvr>
    <a:masterClrMapping/>
  </p:clrMapOvr>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D901D-D820-2A62-B392-420BE3E62A4D}"/>
              </a:ext>
            </a:extLst>
          </p:cNvPr>
          <p:cNvSpPr>
            <a:spLocks noGrp="1"/>
          </p:cNvSpPr>
          <p:nvPr>
            <p:ph type="title"/>
          </p:nvPr>
        </p:nvSpPr>
        <p:spPr/>
        <p:txBody>
          <a:bodyPr/>
          <a:lstStyle/>
          <a:p>
            <a:r>
              <a:rPr lang="en-US" dirty="0"/>
              <a:t>Sensor hub mode registers</a:t>
            </a:r>
          </a:p>
        </p:txBody>
      </p:sp>
      <p:sp>
        <p:nvSpPr>
          <p:cNvPr id="3" name="Content Placeholder 2">
            <a:extLst>
              <a:ext uri="{FF2B5EF4-FFF2-40B4-BE49-F238E27FC236}">
                <a16:creationId xmlns:a16="http://schemas.microsoft.com/office/drawing/2014/main" id="{A6BB5CF0-3D6F-1505-9101-E0963470E6D5}"/>
              </a:ext>
            </a:extLst>
          </p:cNvPr>
          <p:cNvSpPr>
            <a:spLocks noGrp="1"/>
          </p:cNvSpPr>
          <p:nvPr>
            <p:ph idx="1"/>
          </p:nvPr>
        </p:nvSpPr>
        <p:spPr/>
        <p:txBody>
          <a:bodyPr/>
          <a:lstStyle/>
          <a:p>
            <a:pPr marL="0" indent="0">
              <a:buNone/>
            </a:pPr>
            <a:r>
              <a:rPr lang="en-US" dirty="0"/>
              <a:t>SHUB_REG_ACCESS of the FUNC_CFG_ACCESS register = 1.</a:t>
            </a:r>
          </a:p>
          <a:p>
            <a:pPr marL="0" indent="0">
              <a:buNone/>
            </a:pPr>
            <a:r>
              <a:rPr lang="en-US" dirty="0"/>
              <a:t>MASTER_CONFIG register has to be used for the configuration of the I²C master interface.</a:t>
            </a:r>
          </a:p>
          <a:p>
            <a:pPr marL="0" indent="0">
              <a:buNone/>
            </a:pPr>
            <a:r>
              <a:rPr lang="en-US" dirty="0"/>
              <a:t>A set of registers </a:t>
            </a:r>
            <a:r>
              <a:rPr lang="en-US" dirty="0" err="1"/>
              <a:t>SLVx_ADD</a:t>
            </a:r>
            <a:r>
              <a:rPr lang="en-US" dirty="0"/>
              <a:t>, </a:t>
            </a:r>
            <a:r>
              <a:rPr lang="en-US" dirty="0" err="1"/>
              <a:t>SLVx_SUBADD</a:t>
            </a:r>
            <a:r>
              <a:rPr lang="en-US" dirty="0"/>
              <a:t>, </a:t>
            </a:r>
            <a:r>
              <a:rPr lang="en-US" dirty="0" err="1"/>
              <a:t>SLAVEx_CONFIG</a:t>
            </a:r>
            <a:r>
              <a:rPr lang="en-US" dirty="0"/>
              <a:t> is dedicated to the configuration of the 4 slave interfaces associated to the 4 connectable external sensors</a:t>
            </a:r>
            <a:r>
              <a:rPr lang="en-US" b="1" dirty="0"/>
              <a:t>.</a:t>
            </a:r>
          </a:p>
          <a:p>
            <a:pPr marL="0" indent="0">
              <a:buNone/>
            </a:pPr>
            <a:r>
              <a:rPr lang="en-US" dirty="0"/>
              <a:t>18 registers (from SENSOR_HUB_1 to SENSOR_HUB_18) are available to store the data read from the external sensors.</a:t>
            </a:r>
            <a:endParaRPr lang="en-US" b="1" dirty="0"/>
          </a:p>
        </p:txBody>
      </p:sp>
    </p:spTree>
    <p:extLst>
      <p:ext uri="{BB962C8B-B14F-4D97-AF65-F5344CB8AC3E}">
        <p14:creationId xmlns:p14="http://schemas.microsoft.com/office/powerpoint/2010/main" val="41911849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8C496-DFE7-FF5F-1B67-C710775C338A}"/>
              </a:ext>
            </a:extLst>
          </p:cNvPr>
          <p:cNvSpPr>
            <a:spLocks noGrp="1"/>
          </p:cNvSpPr>
          <p:nvPr>
            <p:ph type="title"/>
          </p:nvPr>
        </p:nvSpPr>
        <p:spPr/>
        <p:txBody>
          <a:bodyPr/>
          <a:lstStyle/>
          <a:p>
            <a:r>
              <a:rPr lang="en-US" dirty="0"/>
              <a:t>MASTER_CONFIG (14h) </a:t>
            </a:r>
          </a:p>
        </p:txBody>
      </p:sp>
      <p:sp>
        <p:nvSpPr>
          <p:cNvPr id="3" name="Content Placeholder 2">
            <a:extLst>
              <a:ext uri="{FF2B5EF4-FFF2-40B4-BE49-F238E27FC236}">
                <a16:creationId xmlns:a16="http://schemas.microsoft.com/office/drawing/2014/main" id="{49987A59-968D-987B-1397-6073A6A33924}"/>
              </a:ext>
            </a:extLst>
          </p:cNvPr>
          <p:cNvSpPr>
            <a:spLocks noGrp="1"/>
          </p:cNvSpPr>
          <p:nvPr>
            <p:ph idx="1"/>
          </p:nvPr>
        </p:nvSpPr>
        <p:spPr>
          <a:xfrm>
            <a:off x="1" y="2529840"/>
            <a:ext cx="12192000" cy="4328160"/>
          </a:xfrm>
        </p:spPr>
        <p:txBody>
          <a:bodyPr>
            <a:normAutofit fontScale="92500" lnSpcReduction="10000"/>
          </a:bodyPr>
          <a:lstStyle/>
          <a:p>
            <a:r>
              <a:rPr lang="en-US" dirty="0"/>
              <a:t>RST_MASTER_REGS bit is used to reset the I²C master interface, configuration and output registers.</a:t>
            </a:r>
          </a:p>
          <a:p>
            <a:r>
              <a:rPr lang="en-US" dirty="0"/>
              <a:t>The WRITE_ONCE bit must be set to 1 if the slave 0 is used for reading</a:t>
            </a:r>
          </a:p>
          <a:p>
            <a:r>
              <a:rPr lang="en-US" dirty="0"/>
              <a:t>START_CONFIG When this bit is set to 0, the accelerometer/gyroscope </a:t>
            </a:r>
            <a:r>
              <a:rPr lang="en-US" u="sng" dirty="0"/>
              <a:t>sensor has to be active and the sensor hub trigger signal is the accelerometer/gyroscope data-ready signal. </a:t>
            </a:r>
            <a:r>
              <a:rPr lang="en-US" dirty="0"/>
              <a:t>When this bit is set to 1, at </a:t>
            </a:r>
            <a:r>
              <a:rPr lang="en-US" u="sng" dirty="0"/>
              <a:t>least one sensor between the accelerometer and the gyroscope has to be active and the sensor hub trigger signal is the INT2 pin</a:t>
            </a:r>
            <a:r>
              <a:rPr lang="en-US" dirty="0"/>
              <a:t>. In fact, when both the MASTER_ON bit and START_CONFIG bit are set to 1, the INT2 pin is configured as an input signal.</a:t>
            </a:r>
          </a:p>
          <a:p>
            <a:r>
              <a:rPr lang="en-US" dirty="0"/>
              <a:t>PASS_THROUGH_MODE bit is used to enable/disable the I²C interface pass-through. When this bit is set to 1, the main I²C line (e.g. connected to an external microcontroller) is short-circuited with the auxiliary one,</a:t>
            </a:r>
          </a:p>
          <a:p>
            <a:r>
              <a:rPr lang="en-US" dirty="0"/>
              <a:t>SHUB_PU_EN bit  this bit is set to 1, the internal pull-up is enabled (regardless of the configuration of the MASTER_ON bit) and the external pull-up resistors on the </a:t>
            </a:r>
            <a:r>
              <a:rPr lang="en-US" dirty="0" err="1"/>
              <a:t>SDx</a:t>
            </a:r>
            <a:r>
              <a:rPr lang="en-US" dirty="0"/>
              <a:t>/</a:t>
            </a:r>
            <a:r>
              <a:rPr lang="en-US" dirty="0" err="1"/>
              <a:t>SCx</a:t>
            </a:r>
            <a:r>
              <a:rPr lang="en-US" dirty="0"/>
              <a:t> pins are not required.</a:t>
            </a:r>
          </a:p>
          <a:p>
            <a:pPr lvl="1"/>
            <a:r>
              <a:rPr lang="en-US" dirty="0"/>
              <a:t>Wait 300 µs.</a:t>
            </a:r>
          </a:p>
          <a:p>
            <a:r>
              <a:rPr lang="en-US" dirty="0"/>
              <a:t>AUX_SENS_ON[1:0] bits have to be set accordingly to the number of slaves to be used. I²C transactions are performed sequentially from slave 0 to slave 3. The possible values are:</a:t>
            </a:r>
          </a:p>
          <a:p>
            <a:pPr lvl="1"/>
            <a:r>
              <a:rPr lang="en-US" dirty="0"/>
              <a:t> – 00b: one slave; – 01b: two slaves; – 10b: three slaves; – 11b: four slaves.</a:t>
            </a:r>
          </a:p>
          <a:p>
            <a:pPr lvl="1"/>
            <a:endParaRPr lang="en-US" dirty="0"/>
          </a:p>
        </p:txBody>
      </p:sp>
      <p:pic>
        <p:nvPicPr>
          <p:cNvPr id="5" name="Picture 4">
            <a:extLst>
              <a:ext uri="{FF2B5EF4-FFF2-40B4-BE49-F238E27FC236}">
                <a16:creationId xmlns:a16="http://schemas.microsoft.com/office/drawing/2014/main" id="{EF31C7A8-F01B-113C-9894-BF8742C6B4FA}"/>
              </a:ext>
            </a:extLst>
          </p:cNvPr>
          <p:cNvPicPr>
            <a:picLocks noChangeAspect="1"/>
          </p:cNvPicPr>
          <p:nvPr/>
        </p:nvPicPr>
        <p:blipFill>
          <a:blip r:embed="rId2"/>
          <a:stretch>
            <a:fillRect/>
          </a:stretch>
        </p:blipFill>
        <p:spPr>
          <a:xfrm>
            <a:off x="216915" y="1304608"/>
            <a:ext cx="11520177" cy="1225232"/>
          </a:xfrm>
          <a:prstGeom prst="rect">
            <a:avLst/>
          </a:prstGeom>
        </p:spPr>
      </p:pic>
    </p:spTree>
    <p:extLst>
      <p:ext uri="{BB962C8B-B14F-4D97-AF65-F5344CB8AC3E}">
        <p14:creationId xmlns:p14="http://schemas.microsoft.com/office/powerpoint/2010/main" val="3701632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3A570-F175-D791-AC01-963570359A65}"/>
              </a:ext>
            </a:extLst>
          </p:cNvPr>
          <p:cNvSpPr>
            <a:spLocks noGrp="1"/>
          </p:cNvSpPr>
          <p:nvPr>
            <p:ph type="title"/>
          </p:nvPr>
        </p:nvSpPr>
        <p:spPr/>
        <p:txBody>
          <a:bodyPr/>
          <a:lstStyle/>
          <a:p>
            <a:r>
              <a:rPr lang="en-US" dirty="0"/>
              <a:t>STATUS_MASTER (22h) </a:t>
            </a:r>
          </a:p>
        </p:txBody>
      </p:sp>
      <p:sp>
        <p:nvSpPr>
          <p:cNvPr id="3" name="Content Placeholder 2">
            <a:extLst>
              <a:ext uri="{FF2B5EF4-FFF2-40B4-BE49-F238E27FC236}">
                <a16:creationId xmlns:a16="http://schemas.microsoft.com/office/drawing/2014/main" id="{36083B60-DC74-D2B3-1922-E3F5B0D66F4D}"/>
              </a:ext>
            </a:extLst>
          </p:cNvPr>
          <p:cNvSpPr>
            <a:spLocks noGrp="1"/>
          </p:cNvSpPr>
          <p:nvPr>
            <p:ph idx="1"/>
          </p:nvPr>
        </p:nvSpPr>
        <p:spPr>
          <a:xfrm>
            <a:off x="495300" y="2613533"/>
            <a:ext cx="11183897" cy="4092067"/>
          </a:xfrm>
        </p:spPr>
        <p:txBody>
          <a:bodyPr>
            <a:normAutofit/>
          </a:bodyPr>
          <a:lstStyle/>
          <a:p>
            <a:r>
              <a:rPr lang="en-US" dirty="0"/>
              <a:t>WR_ONCE_DONE bit is set to 1 after a write operation performed with the WRITE_ONCE bit configured to 1 in the MASTER_CONFIG register</a:t>
            </a:r>
          </a:p>
          <a:p>
            <a:r>
              <a:rPr lang="en-US" dirty="0" err="1"/>
              <a:t>SLAVEx_NACK</a:t>
            </a:r>
            <a:r>
              <a:rPr lang="en-US" dirty="0"/>
              <a:t> bits are set to 1 if a “not acknowledge” event happens during the communication with the corresponding slave x.</a:t>
            </a:r>
          </a:p>
          <a:p>
            <a:r>
              <a:rPr lang="en-US" dirty="0"/>
              <a:t>SENS_HUB_ENDOP bit reports the status of the I²C master: during the idle state of the I²C master, this bit is equal to 1; it goes to 0 during I²C master read/write operations.</a:t>
            </a:r>
          </a:p>
          <a:p>
            <a:pPr marL="0" indent="0">
              <a:buNone/>
            </a:pPr>
            <a:r>
              <a:rPr lang="en-US" dirty="0"/>
              <a:t>When a sensor hub routine is completed, this bit automatically goes to 1 and the external sensor data are available to be read from the </a:t>
            </a:r>
            <a:r>
              <a:rPr lang="en-US" dirty="0" err="1"/>
              <a:t>SENSOR_HUB_x</a:t>
            </a:r>
            <a:r>
              <a:rPr lang="en-US" dirty="0"/>
              <a:t> registers (depending on the configuration of the </a:t>
            </a:r>
            <a:r>
              <a:rPr lang="en-US" dirty="0" err="1"/>
              <a:t>SLVx_ADD</a:t>
            </a:r>
            <a:r>
              <a:rPr lang="en-US" dirty="0"/>
              <a:t>, </a:t>
            </a:r>
            <a:r>
              <a:rPr lang="en-US" dirty="0" err="1"/>
              <a:t>SLVx_SUBADD</a:t>
            </a:r>
            <a:r>
              <a:rPr lang="en-US" dirty="0"/>
              <a:t>, </a:t>
            </a:r>
            <a:r>
              <a:rPr lang="en-US" dirty="0" err="1"/>
              <a:t>SLAVEx_CONFIG</a:t>
            </a:r>
            <a:r>
              <a:rPr lang="en-US" dirty="0"/>
              <a:t> registers). Information about the status of the I²C master can be driven to the INT1 interrupt pin by setting the INT1_SHUB bit of the MD1_CFG register to 1.This signal goes high on a rising edge of the SENS_HUB_ENDOP signal and it is cleared only if the STATUS_MASTER / STATUS_MASTER_MAINPAGE register is read.</a:t>
            </a:r>
          </a:p>
        </p:txBody>
      </p:sp>
      <p:pic>
        <p:nvPicPr>
          <p:cNvPr id="5" name="Picture 4">
            <a:extLst>
              <a:ext uri="{FF2B5EF4-FFF2-40B4-BE49-F238E27FC236}">
                <a16:creationId xmlns:a16="http://schemas.microsoft.com/office/drawing/2014/main" id="{4D467410-34CD-AF41-9116-3CC9011A2AB1}"/>
              </a:ext>
            </a:extLst>
          </p:cNvPr>
          <p:cNvPicPr>
            <a:picLocks noChangeAspect="1"/>
          </p:cNvPicPr>
          <p:nvPr/>
        </p:nvPicPr>
        <p:blipFill>
          <a:blip r:embed="rId2"/>
          <a:stretch>
            <a:fillRect/>
          </a:stretch>
        </p:blipFill>
        <p:spPr>
          <a:xfrm>
            <a:off x="252453" y="1423988"/>
            <a:ext cx="11444247" cy="1189545"/>
          </a:xfrm>
          <a:prstGeom prst="rect">
            <a:avLst/>
          </a:prstGeom>
        </p:spPr>
      </p:pic>
    </p:spTree>
    <p:extLst>
      <p:ext uri="{BB962C8B-B14F-4D97-AF65-F5344CB8AC3E}">
        <p14:creationId xmlns:p14="http://schemas.microsoft.com/office/powerpoint/2010/main" val="3366280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3A62C-F1A6-3CFA-9260-890AF3D00B46}"/>
              </a:ext>
            </a:extLst>
          </p:cNvPr>
          <p:cNvSpPr>
            <a:spLocks noGrp="1"/>
          </p:cNvSpPr>
          <p:nvPr>
            <p:ph type="title"/>
          </p:nvPr>
        </p:nvSpPr>
        <p:spPr>
          <a:xfrm>
            <a:off x="464542" y="365125"/>
            <a:ext cx="11409956" cy="1325563"/>
          </a:xfrm>
        </p:spPr>
        <p:txBody>
          <a:bodyPr>
            <a:normAutofit/>
          </a:bodyPr>
          <a:lstStyle/>
          <a:p>
            <a:r>
              <a:rPr lang="en-US" sz="4000" dirty="0"/>
              <a:t>SLV0_SUBADD register &amp; SLV0_SUBADD register</a:t>
            </a:r>
          </a:p>
        </p:txBody>
      </p:sp>
      <p:sp>
        <p:nvSpPr>
          <p:cNvPr id="3" name="Content Placeholder 2">
            <a:extLst>
              <a:ext uri="{FF2B5EF4-FFF2-40B4-BE49-F238E27FC236}">
                <a16:creationId xmlns:a16="http://schemas.microsoft.com/office/drawing/2014/main" id="{63934182-664E-5352-13FD-53DD168D7E4B}"/>
              </a:ext>
            </a:extLst>
          </p:cNvPr>
          <p:cNvSpPr>
            <a:spLocks noGrp="1"/>
          </p:cNvSpPr>
          <p:nvPr>
            <p:ph idx="1"/>
          </p:nvPr>
        </p:nvSpPr>
        <p:spPr>
          <a:xfrm>
            <a:off x="777240" y="2692400"/>
            <a:ext cx="10659110" cy="3800475"/>
          </a:xfrm>
        </p:spPr>
        <p:txBody>
          <a:bodyPr>
            <a:normAutofit/>
          </a:bodyPr>
          <a:lstStyle/>
          <a:p>
            <a:r>
              <a:rPr lang="en-US" dirty="0"/>
              <a:t>slave0_add[6:0] bits are used to indicate the I²C slave address of the first external sensor. </a:t>
            </a:r>
          </a:p>
          <a:p>
            <a:r>
              <a:rPr lang="en-US" dirty="0"/>
              <a:t>rw_0 bit configures the read/write operation to be performed on the first external sensor (0: write operation; 1: read operation). The read/write operation is executed when the next sensor hub trigger event occurs.</a:t>
            </a:r>
          </a:p>
          <a:p>
            <a:endParaRPr lang="en-US" dirty="0"/>
          </a:p>
          <a:p>
            <a:endParaRPr lang="en-US" dirty="0"/>
          </a:p>
          <a:p>
            <a:pPr marL="0" indent="0">
              <a:buNone/>
            </a:pPr>
            <a:endParaRPr lang="en-US" dirty="0"/>
          </a:p>
          <a:p>
            <a:r>
              <a:rPr lang="en-US" dirty="0"/>
              <a:t>slave0_reg[7:0] bits are used to indicate the address of the register of the first external sensor to be written (if the rw_0 bit of the SLV0_ADD register is set to 0) or the address of the first register to be read (if the rw_0 bit is set to 1).</a:t>
            </a:r>
          </a:p>
        </p:txBody>
      </p:sp>
      <p:pic>
        <p:nvPicPr>
          <p:cNvPr id="5" name="Picture 4">
            <a:extLst>
              <a:ext uri="{FF2B5EF4-FFF2-40B4-BE49-F238E27FC236}">
                <a16:creationId xmlns:a16="http://schemas.microsoft.com/office/drawing/2014/main" id="{14A0E8DB-BDF6-2B18-1CC5-9321B6351D37}"/>
              </a:ext>
            </a:extLst>
          </p:cNvPr>
          <p:cNvPicPr>
            <a:picLocks noChangeAspect="1"/>
          </p:cNvPicPr>
          <p:nvPr/>
        </p:nvPicPr>
        <p:blipFill>
          <a:blip r:embed="rId2"/>
          <a:stretch>
            <a:fillRect/>
          </a:stretch>
        </p:blipFill>
        <p:spPr>
          <a:xfrm>
            <a:off x="464542" y="1657607"/>
            <a:ext cx="11409957" cy="1034793"/>
          </a:xfrm>
          <a:prstGeom prst="rect">
            <a:avLst/>
          </a:prstGeom>
        </p:spPr>
      </p:pic>
      <p:pic>
        <p:nvPicPr>
          <p:cNvPr id="11" name="Picture 10">
            <a:extLst>
              <a:ext uri="{FF2B5EF4-FFF2-40B4-BE49-F238E27FC236}">
                <a16:creationId xmlns:a16="http://schemas.microsoft.com/office/drawing/2014/main" id="{2CF4549F-D94C-9B9F-B0F0-1B624E8D01A9}"/>
              </a:ext>
            </a:extLst>
          </p:cNvPr>
          <p:cNvPicPr>
            <a:picLocks noChangeAspect="1"/>
          </p:cNvPicPr>
          <p:nvPr/>
        </p:nvPicPr>
        <p:blipFill>
          <a:blip r:embed="rId3"/>
          <a:stretch>
            <a:fillRect/>
          </a:stretch>
        </p:blipFill>
        <p:spPr>
          <a:xfrm>
            <a:off x="464542" y="4115518"/>
            <a:ext cx="11409956" cy="954237"/>
          </a:xfrm>
          <a:prstGeom prst="rect">
            <a:avLst/>
          </a:prstGeom>
        </p:spPr>
      </p:pic>
    </p:spTree>
    <p:extLst>
      <p:ext uri="{BB962C8B-B14F-4D97-AF65-F5344CB8AC3E}">
        <p14:creationId xmlns:p14="http://schemas.microsoft.com/office/powerpoint/2010/main" val="4187025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4F8E18AC-903E-4B46-8CC0-FE20E612C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DEE38FB-0763-470C-8A5E-44456B5130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8" name="Oval 1">
            <a:extLst>
              <a:ext uri="{FF2B5EF4-FFF2-40B4-BE49-F238E27FC236}">
                <a16:creationId xmlns:a16="http://schemas.microsoft.com/office/drawing/2014/main" id="{F1D6E6C0-11C7-4A38-BD12-80741960B5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91411" y="557332"/>
            <a:ext cx="5743337" cy="574333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decorative circles">
            <a:extLst>
              <a:ext uri="{FF2B5EF4-FFF2-40B4-BE49-F238E27FC236}">
                <a16:creationId xmlns:a16="http://schemas.microsoft.com/office/drawing/2014/main" id="{2B16E781-E64A-4007-B0F1-5A50135A42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870062" y="289695"/>
            <a:ext cx="4971115" cy="6138399"/>
            <a:chOff x="6870062" y="289695"/>
            <a:chExt cx="4971115" cy="6138399"/>
          </a:xfrm>
        </p:grpSpPr>
        <p:sp>
          <p:nvSpPr>
            <p:cNvPr id="21" name="Oval 20">
              <a:extLst>
                <a:ext uri="{FF2B5EF4-FFF2-40B4-BE49-F238E27FC236}">
                  <a16:creationId xmlns:a16="http://schemas.microsoft.com/office/drawing/2014/main" id="{6F5849D6-7C1F-435A-8BEB-2A37173B65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43605" y="289695"/>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9C6C5D90-0568-4F1C-9392-536D4E32E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74736" y="5667686"/>
              <a:ext cx="466441" cy="46644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E069E425-421F-469A-9C32-9FB5C16E59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27805" y="5275653"/>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4C31A526-345A-4A63-BA59-FF91204E9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69847" y="5942894"/>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F27432B5-3C17-4415-B09A-67FCBD636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81540" y="655922"/>
              <a:ext cx="466441" cy="46644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90E4DDCC-A5A9-4365-876A-7992F2CF4D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387281"/>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BA5DB42D-36BB-41F6-A512-3AFDD33ADA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63367" y="6122314"/>
              <a:ext cx="305780" cy="30578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E03F45BD-67A0-4732-B626-9ECB4B18E2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70062" y="5959435"/>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Content Placeholder 6">
            <a:extLst>
              <a:ext uri="{FF2B5EF4-FFF2-40B4-BE49-F238E27FC236}">
                <a16:creationId xmlns:a16="http://schemas.microsoft.com/office/drawing/2014/main" id="{9662C62C-6D66-6459-4C07-CEC9AC2A1B56}"/>
              </a:ext>
            </a:extLst>
          </p:cNvPr>
          <p:cNvPicPr>
            <a:picLocks noChangeAspect="1"/>
          </p:cNvPicPr>
          <p:nvPr/>
        </p:nvPicPr>
        <p:blipFill>
          <a:blip r:embed="rId2"/>
          <a:stretch>
            <a:fillRect/>
          </a:stretch>
        </p:blipFill>
        <p:spPr>
          <a:xfrm>
            <a:off x="3692712" y="1583309"/>
            <a:ext cx="5421981" cy="3692344"/>
          </a:xfrm>
          <a:prstGeom prst="rect">
            <a:avLst/>
          </a:prstGeom>
        </p:spPr>
      </p:pic>
    </p:spTree>
    <p:extLst>
      <p:ext uri="{BB962C8B-B14F-4D97-AF65-F5344CB8AC3E}">
        <p14:creationId xmlns:p14="http://schemas.microsoft.com/office/powerpoint/2010/main" val="2327543626"/>
      </p:ext>
    </p:extLst>
  </p:cSld>
  <p:clrMapOvr>
    <a:masterClrMapping/>
  </p:clrMapOvr>
</p:sld>
</file>

<file path=ppt/theme/theme1.xml><?xml version="1.0" encoding="utf-8"?>
<a:theme xmlns:a="http://schemas.openxmlformats.org/drawingml/2006/main" name="ConfettiVTI">
  <a:themeElements>
    <a:clrScheme name="AnalogousFromDarkSeedLeftStep">
      <a:dk1>
        <a:srgbClr val="000000"/>
      </a:dk1>
      <a:lt1>
        <a:srgbClr val="FFFFFF"/>
      </a:lt1>
      <a:dk2>
        <a:srgbClr val="1B1D32"/>
      </a:dk2>
      <a:lt2>
        <a:srgbClr val="F0F3F2"/>
      </a:lt2>
      <a:accent1>
        <a:srgbClr val="DE327E"/>
      </a:accent1>
      <a:accent2>
        <a:srgbClr val="CC20B4"/>
      </a:accent2>
      <a:accent3>
        <a:srgbClr val="AF32DE"/>
      </a:accent3>
      <a:accent4>
        <a:srgbClr val="5926CD"/>
      </a:accent4>
      <a:accent5>
        <a:srgbClr val="3244DE"/>
      </a:accent5>
      <a:accent6>
        <a:srgbClr val="207ACC"/>
      </a:accent6>
      <a:hlink>
        <a:srgbClr val="473FBF"/>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fettiVTI" id="{B5618F7C-B4F0-4D28-83B4-440D0519681F}" vid="{5F84EFDF-E14E-48C6-955C-990A32085A7F}"/>
    </a:ext>
  </a:extLst>
</a:theme>
</file>

<file path=docProps/app.xml><?xml version="1.0" encoding="utf-8"?>
<Properties xmlns="http://schemas.openxmlformats.org/officeDocument/2006/extended-properties" xmlns:vt="http://schemas.openxmlformats.org/officeDocument/2006/docPropsVTypes">
  <TotalTime>1433</TotalTime>
  <Words>1698</Words>
  <Application>Microsoft Office PowerPoint</Application>
  <PresentationFormat>Widescreen</PresentationFormat>
  <Paragraphs>86</Paragraphs>
  <Slides>16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AvenirNext LT Pro Medium</vt:lpstr>
      <vt:lpstr>Calibri</vt:lpstr>
      <vt:lpstr>Gill Sans Nova</vt:lpstr>
      <vt:lpstr>Wingdings</vt:lpstr>
      <vt:lpstr>ConfettiVTI</vt:lpstr>
      <vt:lpstr>Sensor Fusion</vt:lpstr>
      <vt:lpstr>Sensors</vt:lpstr>
      <vt:lpstr>Connection modes</vt:lpstr>
      <vt:lpstr>Sensor Hub</vt:lpstr>
      <vt:lpstr>Sensor hub mode registers</vt:lpstr>
      <vt:lpstr>MASTER_CONFIG (14h) </vt:lpstr>
      <vt:lpstr>STATUS_MASTER (22h) </vt:lpstr>
      <vt:lpstr>SLV0_SUBADD register &amp; SLV0_SUBADD register</vt:lpstr>
      <vt:lpstr>PowerPoint Presentation</vt:lpstr>
      <vt:lpstr>SLAVE0_CONFIG register</vt:lpstr>
      <vt:lpstr>First-in, first-out (FIFO) buffer</vt:lpstr>
      <vt:lpstr>Six different FIFO operating modes </vt:lpstr>
      <vt:lpstr>FIFO compression</vt:lpstr>
      <vt:lpstr>Auxiliary SPI modes </vt:lpstr>
      <vt:lpstr>SPI</vt:lpstr>
      <vt:lpstr>Filtering availability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Sensor Fusion</dc:title>
  <dc:creator>Elena Montalvo</dc:creator>
  <cp:lastModifiedBy>Elena Montalvo</cp:lastModifiedBy>
  <cp:revision>1</cp:revision>
  <dcterms:created xsi:type="dcterms:W3CDTF">2023-03-20T03:42:52Z</dcterms:created>
  <dcterms:modified xsi:type="dcterms:W3CDTF">2023-03-21T03:36:37Z</dcterms:modified>
</cp:coreProperties>
</file>

<file path=docProps/thumbnail.jpeg>
</file>